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ExtraBold" charset="1" panose="00000000000000000000"/>
      <p:regular r:id="rId12"/>
    </p:embeddedFont>
    <p:embeddedFont>
      <p:font typeface="Garet ExtraBold Bold" charset="1" panose="00000000000000000000"/>
      <p:regular r:id="rId13"/>
    </p:embeddedFont>
    <p:embeddedFont>
      <p:font typeface="Maven Pro" charset="1" panose="00000500000000000000"/>
      <p:regular r:id="rId14"/>
    </p:embeddedFont>
    <p:embeddedFont>
      <p:font typeface="Maven Pro Bold" charset="1" panose="00000800000000000000"/>
      <p:regular r:id="rId15"/>
    </p:embeddedFont>
    <p:embeddedFont>
      <p:font typeface="Maven Pro Medium" charset="1" panose="00000600000000000000"/>
      <p:regular r:id="rId16"/>
    </p:embeddedFont>
    <p:embeddedFont>
      <p:font typeface="Maven Pro Heavy" charset="1" panose="00000A00000000000000"/>
      <p:regular r:id="rId17"/>
    </p:embeddedFont>
    <p:embeddedFont>
      <p:font typeface="Mont" charset="1" panose="00000500000000000000"/>
      <p:regular r:id="rId18"/>
    </p:embeddedFont>
    <p:embeddedFont>
      <p:font typeface="Mont Bold" charset="1" panose="00000800000000000000"/>
      <p:regular r:id="rId19"/>
    </p:embeddedFont>
    <p:embeddedFont>
      <p:font typeface="Mont Italics" charset="1" panose="00000500000000000000"/>
      <p:regular r:id="rId20"/>
    </p:embeddedFont>
    <p:embeddedFont>
      <p:font typeface="Mont Bold Italics" charset="1" panose="00000800000000000000"/>
      <p:regular r:id="rId21"/>
    </p:embeddedFont>
    <p:embeddedFont>
      <p:font typeface="Mont Thin" charset="1" panose="00000200000000000000"/>
      <p:regular r:id="rId22"/>
    </p:embeddedFont>
    <p:embeddedFont>
      <p:font typeface="Mont Thin Italics" charset="1" panose="00000200000000000000"/>
      <p:regular r:id="rId23"/>
    </p:embeddedFont>
    <p:embeddedFont>
      <p:font typeface="Mont Heavy" charset="1" panose="00000A00000000000000"/>
      <p:regular r:id="rId24"/>
    </p:embeddedFont>
    <p:embeddedFont>
      <p:font typeface="Mont Heavy Italics" charset="1" panose="00000A00000000000000"/>
      <p:regular r:id="rId25"/>
    </p:embeddedFont>
    <p:embeddedFont>
      <p:font typeface="Now" charset="1" panose="00000500000000000000"/>
      <p:regular r:id="rId26"/>
    </p:embeddedFont>
    <p:embeddedFont>
      <p:font typeface="Now Bold" charset="1" panose="00000800000000000000"/>
      <p:regular r:id="rId27"/>
    </p:embeddedFont>
    <p:embeddedFont>
      <p:font typeface="Now Thin" charset="1" panose="00000300000000000000"/>
      <p:regular r:id="rId28"/>
    </p:embeddedFont>
    <p:embeddedFont>
      <p:font typeface="Now Light" charset="1" panose="00000400000000000000"/>
      <p:regular r:id="rId29"/>
    </p:embeddedFont>
    <p:embeddedFont>
      <p:font typeface="Now Medium" charset="1" panose="00000600000000000000"/>
      <p:regular r:id="rId30"/>
    </p:embeddedFont>
    <p:embeddedFont>
      <p:font typeface="Now Heavy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3421" y="849056"/>
            <a:ext cx="4437642" cy="1489380"/>
            <a:chOff x="0" y="0"/>
            <a:chExt cx="5916856" cy="19858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916856" cy="1985839"/>
              <a:chOff x="0" y="0"/>
              <a:chExt cx="6909363" cy="23189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909363" cy="2318949"/>
              </a:xfrm>
              <a:custGeom>
                <a:avLst/>
                <a:gdLst/>
                <a:ahLst/>
                <a:cxnLst/>
                <a:rect r="r" b="b" t="t" l="l"/>
                <a:pathLst>
                  <a:path h="2318949" w="6909363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59474"/>
                    </a:cubicBezTo>
                    <a:cubicBezTo>
                      <a:pt x="0" y="1883974"/>
                      <a:pt x="434975" y="2318949"/>
                      <a:pt x="969645" y="2318949"/>
                    </a:cubicBezTo>
                    <a:lnTo>
                      <a:pt x="5939718" y="2318949"/>
                    </a:lnTo>
                    <a:cubicBezTo>
                      <a:pt x="6474388" y="2318949"/>
                      <a:pt x="6909363" y="1883974"/>
                      <a:pt x="6909363" y="1159474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293549"/>
                    </a:moveTo>
                    <a:lnTo>
                      <a:pt x="969645" y="2293549"/>
                    </a:lnTo>
                    <a:cubicBezTo>
                      <a:pt x="448945" y="2293549"/>
                      <a:pt x="25400" y="1870004"/>
                      <a:pt x="25400" y="1159474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159474"/>
                    </a:cubicBezTo>
                    <a:cubicBezTo>
                      <a:pt x="6883963" y="1870004"/>
                      <a:pt x="6460418" y="2293549"/>
                      <a:pt x="5939718" y="2293549"/>
                    </a:cubicBez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68614" y="437929"/>
              <a:ext cx="4979627" cy="995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599"/>
                </a:lnSpc>
                <a:spcBef>
                  <a:spcPct val="0"/>
                </a:spcBef>
              </a:pPr>
              <a:r>
                <a:rPr lang="en-US" sz="4399">
                  <a:solidFill>
                    <a:srgbClr val="000000"/>
                  </a:solidFill>
                  <a:latin typeface="Garet Bold"/>
                </a:rPr>
                <a:t>NHÓM 15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96873" y="849056"/>
            <a:ext cx="1793745" cy="179374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902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91127" y="7644199"/>
            <a:ext cx="1793745" cy="179374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84366" y="794007"/>
            <a:ext cx="4245607" cy="2917890"/>
          </a:xfrm>
          <a:custGeom>
            <a:avLst/>
            <a:gdLst/>
            <a:ahLst/>
            <a:cxnLst/>
            <a:rect r="r" b="b" t="t" l="l"/>
            <a:pathLst>
              <a:path h="2917890" w="4245607">
                <a:moveTo>
                  <a:pt x="0" y="0"/>
                </a:moveTo>
                <a:lnTo>
                  <a:pt x="4245607" y="0"/>
                </a:lnTo>
                <a:lnTo>
                  <a:pt x="4245607" y="2917890"/>
                </a:lnTo>
                <a:lnTo>
                  <a:pt x="0" y="291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84366" y="4426272"/>
            <a:ext cx="4965068" cy="4114800"/>
          </a:xfrm>
          <a:custGeom>
            <a:avLst/>
            <a:gdLst/>
            <a:ahLst/>
            <a:cxnLst/>
            <a:rect r="r" b="b" t="t" l="l"/>
            <a:pathLst>
              <a:path h="4114800" w="4965068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4173" y="8274372"/>
            <a:ext cx="851965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"/>
              </a:rPr>
              <a:t>GVHD: Ths. Nguyễn Hữu Trung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0230" y="4167187"/>
            <a:ext cx="12244136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7500">
                <a:solidFill>
                  <a:srgbClr val="000000"/>
                </a:solidFill>
                <a:latin typeface="Maven Pro Bold"/>
              </a:rPr>
              <a:t>ỨNG DỤNG</a:t>
            </a:r>
          </a:p>
          <a:p>
            <a:pPr algn="ctr" marL="0" indent="0" lvl="0">
              <a:lnSpc>
                <a:spcPts val="7875"/>
              </a:lnSpc>
            </a:pPr>
            <a:r>
              <a:rPr lang="en-US" sz="7500">
                <a:solidFill>
                  <a:srgbClr val="457006"/>
                </a:solidFill>
                <a:latin typeface="Maven Pro Bold"/>
              </a:rPr>
              <a:t>ÔN THI GIẤY PHÉP LÁI XE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0887" y="8991600"/>
            <a:ext cx="1337857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"/>
              </a:rPr>
              <a:t>Môn: Công cụ và môi trường phát triển phần mềm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32407"/>
            <a:ext cx="16599747" cy="418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771"/>
              </a:lnSpc>
            </a:pPr>
            <a:r>
              <a:rPr lang="en-US" sz="11979" spc="730">
                <a:solidFill>
                  <a:srgbClr val="100E11"/>
                </a:solidFill>
                <a:latin typeface="Now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588" y="-49885"/>
            <a:ext cx="885763" cy="1078585"/>
            <a:chOff x="0" y="0"/>
            <a:chExt cx="2771140" cy="3374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617589" y="3084632"/>
            <a:ext cx="11052822" cy="5328381"/>
          </a:xfrm>
          <a:custGeom>
            <a:avLst/>
            <a:gdLst/>
            <a:ahLst/>
            <a:cxnLst/>
            <a:rect r="r" b="b" t="t" l="l"/>
            <a:pathLst>
              <a:path h="5328381" w="11052822">
                <a:moveTo>
                  <a:pt x="0" y="0"/>
                </a:moveTo>
                <a:lnTo>
                  <a:pt x="11052822" y="0"/>
                </a:lnTo>
                <a:lnTo>
                  <a:pt x="11052822" y="5328381"/>
                </a:lnTo>
                <a:lnTo>
                  <a:pt x="0" y="532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55463"/>
            <a:ext cx="620611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Mont Bold"/>
              </a:rPr>
              <a:t>THÀNH VIÊN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5387" y="8543925"/>
            <a:ext cx="361722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Mont"/>
              </a:rPr>
              <a:t>Kiều Thị Hà Duyên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"/>
              </a:rPr>
              <a:t>2011064200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17589" y="8543925"/>
            <a:ext cx="361722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Mont"/>
              </a:rPr>
              <a:t>Phan Thị Anh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"/>
              </a:rPr>
              <a:t>2011065095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53186" y="8543925"/>
            <a:ext cx="361722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Mont"/>
              </a:rPr>
              <a:t>Đàng Anh Min</a:t>
            </a:r>
          </a:p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"/>
              </a:rPr>
              <a:t>2011068866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126072"/>
            <a:ext cx="8038886" cy="8034857"/>
          </a:xfrm>
          <a:custGeom>
            <a:avLst/>
            <a:gdLst/>
            <a:ahLst/>
            <a:cxnLst/>
            <a:rect r="r" b="b" t="t" l="l"/>
            <a:pathLst>
              <a:path h="8034857" w="8038886">
                <a:moveTo>
                  <a:pt x="0" y="0"/>
                </a:moveTo>
                <a:lnTo>
                  <a:pt x="8038886" y="0"/>
                </a:lnTo>
                <a:lnTo>
                  <a:pt x="8038886" y="8034856"/>
                </a:lnTo>
                <a:lnTo>
                  <a:pt x="0" y="803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588" y="-49885"/>
            <a:ext cx="885763" cy="1078585"/>
            <a:chOff x="0" y="0"/>
            <a:chExt cx="2771140" cy="3374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20588" y="1307404"/>
            <a:ext cx="644426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Maven Pro Bold"/>
              </a:rPr>
              <a:t>NỘI DUNG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20588" y="3596580"/>
            <a:ext cx="8660494" cy="708049"/>
            <a:chOff x="0" y="0"/>
            <a:chExt cx="11547326" cy="94406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853920" cy="846699"/>
              <a:chOff x="0" y="0"/>
              <a:chExt cx="534599" cy="2441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34599" cy="244155"/>
              </a:xfrm>
              <a:custGeom>
                <a:avLst/>
                <a:gdLst/>
                <a:ahLst/>
                <a:cxnLst/>
                <a:rect r="r" b="b" t="t" l="l"/>
                <a:pathLst>
                  <a:path h="244155" w="534599">
                    <a:moveTo>
                      <a:pt x="0" y="0"/>
                    </a:moveTo>
                    <a:lnTo>
                      <a:pt x="534599" y="0"/>
                    </a:lnTo>
                    <a:lnTo>
                      <a:pt x="534599" y="244155"/>
                    </a:lnTo>
                    <a:lnTo>
                      <a:pt x="0" y="244155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85694" y="61399"/>
              <a:ext cx="113326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47700" indent="-323850" lvl="1">
                <a:lnSpc>
                  <a:spcPts val="4200"/>
                </a:lnSpc>
                <a:buAutoNum type="arabicPeriod" startAt="1"/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77962" y="-88868"/>
              <a:ext cx="9069364" cy="1032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"/>
                </a:rPr>
                <a:t>Giới thiệu đề tài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0588" y="4803104"/>
            <a:ext cx="8660494" cy="707930"/>
            <a:chOff x="0" y="0"/>
            <a:chExt cx="11547326" cy="94390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853920" cy="846699"/>
              <a:chOff x="0" y="0"/>
              <a:chExt cx="534599" cy="2441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34599" cy="244155"/>
              </a:xfrm>
              <a:custGeom>
                <a:avLst/>
                <a:gdLst/>
                <a:ahLst/>
                <a:cxnLst/>
                <a:rect r="r" b="b" t="t" l="l"/>
                <a:pathLst>
                  <a:path h="244155" w="534599">
                    <a:moveTo>
                      <a:pt x="0" y="0"/>
                    </a:moveTo>
                    <a:lnTo>
                      <a:pt x="534599" y="0"/>
                    </a:lnTo>
                    <a:lnTo>
                      <a:pt x="534599" y="244155"/>
                    </a:lnTo>
                    <a:lnTo>
                      <a:pt x="0" y="244155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60328" y="61399"/>
              <a:ext cx="113326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</a:rPr>
                <a:t>2. 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77962" y="-88868"/>
              <a:ext cx="9069364" cy="103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"/>
                </a:rPr>
                <a:t>UI/UX (figma)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0588" y="6009628"/>
            <a:ext cx="8660494" cy="708049"/>
            <a:chOff x="0" y="0"/>
            <a:chExt cx="11547326" cy="94406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853920" cy="846699"/>
              <a:chOff x="0" y="0"/>
              <a:chExt cx="534599" cy="2441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34599" cy="244155"/>
              </a:xfrm>
              <a:custGeom>
                <a:avLst/>
                <a:gdLst/>
                <a:ahLst/>
                <a:cxnLst/>
                <a:rect r="r" b="b" t="t" l="l"/>
                <a:pathLst>
                  <a:path h="244155" w="534599">
                    <a:moveTo>
                      <a:pt x="0" y="0"/>
                    </a:moveTo>
                    <a:lnTo>
                      <a:pt x="534599" y="0"/>
                    </a:lnTo>
                    <a:lnTo>
                      <a:pt x="534599" y="244155"/>
                    </a:lnTo>
                    <a:lnTo>
                      <a:pt x="0" y="244155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60328" y="61399"/>
              <a:ext cx="113326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</a:rPr>
                <a:t>3.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477962" y="-88868"/>
              <a:ext cx="9069364" cy="1032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"/>
                </a:rPr>
                <a:t>Github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0588" y="7216152"/>
            <a:ext cx="8660494" cy="708049"/>
            <a:chOff x="0" y="0"/>
            <a:chExt cx="11547326" cy="94406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853920" cy="846699"/>
              <a:chOff x="0" y="0"/>
              <a:chExt cx="534599" cy="24415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34599" cy="244155"/>
              </a:xfrm>
              <a:custGeom>
                <a:avLst/>
                <a:gdLst/>
                <a:ahLst/>
                <a:cxnLst/>
                <a:rect r="r" b="b" t="t" l="l"/>
                <a:pathLst>
                  <a:path h="244155" w="534599">
                    <a:moveTo>
                      <a:pt x="0" y="0"/>
                    </a:moveTo>
                    <a:lnTo>
                      <a:pt x="534599" y="0"/>
                    </a:lnTo>
                    <a:lnTo>
                      <a:pt x="534599" y="244155"/>
                    </a:lnTo>
                    <a:lnTo>
                      <a:pt x="0" y="244155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60328" y="61399"/>
              <a:ext cx="113326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</a:rPr>
                <a:t>4.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477962" y="-88868"/>
              <a:ext cx="9069364" cy="1032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"/>
                </a:rPr>
                <a:t>Jira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20588" y="8422677"/>
            <a:ext cx="8660494" cy="708049"/>
            <a:chOff x="0" y="0"/>
            <a:chExt cx="11547326" cy="94406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853920" cy="846699"/>
              <a:chOff x="0" y="0"/>
              <a:chExt cx="534599" cy="24415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34599" cy="244155"/>
              </a:xfrm>
              <a:custGeom>
                <a:avLst/>
                <a:gdLst/>
                <a:ahLst/>
                <a:cxnLst/>
                <a:rect r="r" b="b" t="t" l="l"/>
                <a:pathLst>
                  <a:path h="244155" w="534599">
                    <a:moveTo>
                      <a:pt x="0" y="0"/>
                    </a:moveTo>
                    <a:lnTo>
                      <a:pt x="534599" y="0"/>
                    </a:lnTo>
                    <a:lnTo>
                      <a:pt x="534599" y="244155"/>
                    </a:lnTo>
                    <a:lnTo>
                      <a:pt x="0" y="244155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0328" y="61399"/>
              <a:ext cx="113326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</a:rPr>
                <a:t>5.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477962" y="-88868"/>
              <a:ext cx="9069364" cy="1032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028700"/>
            <a:ext cx="8696978" cy="7480179"/>
          </a:xfrm>
          <a:custGeom>
            <a:avLst/>
            <a:gdLst/>
            <a:ahLst/>
            <a:cxnLst/>
            <a:rect r="r" b="b" t="t" l="l"/>
            <a:pathLst>
              <a:path h="7480179" w="8696978">
                <a:moveTo>
                  <a:pt x="0" y="0"/>
                </a:moveTo>
                <a:lnTo>
                  <a:pt x="8696978" y="0"/>
                </a:lnTo>
                <a:lnTo>
                  <a:pt x="8696978" y="7480179"/>
                </a:lnTo>
                <a:lnTo>
                  <a:pt x="0" y="748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6" r="0" b="-5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5535" y="4516438"/>
            <a:ext cx="9225488" cy="1254124"/>
            <a:chOff x="0" y="0"/>
            <a:chExt cx="12300650" cy="1672166"/>
          </a:xfrm>
        </p:grpSpPr>
        <p:sp>
          <p:nvSpPr>
            <p:cNvPr name="AutoShape 4" id="4"/>
            <p:cNvSpPr/>
            <p:nvPr/>
          </p:nvSpPr>
          <p:spPr>
            <a:xfrm>
              <a:off x="1205521" y="1646766"/>
              <a:ext cx="9889608" cy="0"/>
            </a:xfrm>
            <a:prstGeom prst="line">
              <a:avLst/>
            </a:prstGeom>
            <a:ln cap="rnd" w="50800">
              <a:solidFill>
                <a:srgbClr val="68902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2300650" cy="178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Maven Pro Bold"/>
                </a:rPr>
                <a:t>GIỚI THIỆU ĐỀ TÀI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-49885"/>
            <a:ext cx="885763" cy="1078585"/>
            <a:chOff x="0" y="0"/>
            <a:chExt cx="2771140" cy="3374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822250" cy="10287000"/>
          </a:xfrm>
          <a:custGeom>
            <a:avLst/>
            <a:gdLst/>
            <a:ahLst/>
            <a:cxnLst/>
            <a:rect r="r" b="b" t="t" l="l"/>
            <a:pathLst>
              <a:path h="10287000" w="8822250">
                <a:moveTo>
                  <a:pt x="0" y="0"/>
                </a:moveTo>
                <a:lnTo>
                  <a:pt x="8822250" y="0"/>
                </a:lnTo>
                <a:lnTo>
                  <a:pt x="8822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91" t="0" r="-329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6094" y="111772"/>
            <a:ext cx="885763" cy="1078585"/>
            <a:chOff x="0" y="0"/>
            <a:chExt cx="2771140" cy="3374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22250" y="1364503"/>
            <a:ext cx="9307558" cy="8750757"/>
            <a:chOff x="0" y="0"/>
            <a:chExt cx="12410078" cy="1166767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10078" cy="11667676"/>
              <a:chOff x="0" y="0"/>
              <a:chExt cx="2605776" cy="24498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05776" cy="2449892"/>
              </a:xfrm>
              <a:custGeom>
                <a:avLst/>
                <a:gdLst/>
                <a:ahLst/>
                <a:cxnLst/>
                <a:rect r="r" b="b" t="t" l="l"/>
                <a:pathLst>
                  <a:path h="2449892" w="2605776">
                    <a:moveTo>
                      <a:pt x="0" y="0"/>
                    </a:moveTo>
                    <a:lnTo>
                      <a:pt x="2605776" y="0"/>
                    </a:lnTo>
                    <a:lnTo>
                      <a:pt x="2605776" y="2449892"/>
                    </a:lnTo>
                    <a:lnTo>
                      <a:pt x="0" y="2449892"/>
                    </a:lnTo>
                    <a:close/>
                  </a:path>
                </a:pathLst>
              </a:custGeom>
              <a:solidFill>
                <a:srgbClr val="68902B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274609" y="2470839"/>
              <a:ext cx="406913" cy="456564"/>
            </a:xfrm>
            <a:custGeom>
              <a:avLst/>
              <a:gdLst/>
              <a:ahLst/>
              <a:cxnLst/>
              <a:rect r="r" b="b" t="t" l="l"/>
              <a:pathLst>
                <a:path h="456564" w="406913">
                  <a:moveTo>
                    <a:pt x="0" y="0"/>
                  </a:moveTo>
                  <a:lnTo>
                    <a:pt x="406913" y="0"/>
                  </a:lnTo>
                  <a:lnTo>
                    <a:pt x="406913" y="456564"/>
                  </a:lnTo>
                  <a:lnTo>
                    <a:pt x="0" y="45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7623"/>
              <a:ext cx="12062641" cy="11604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400" indent="-345200" lvl="1">
                <a:lnSpc>
                  <a:spcPts val="4476"/>
                </a:lnSpc>
                <a:buFont typeface="Arial"/>
                <a:buChar char="•"/>
              </a:pPr>
              <a:r>
                <a:rPr lang="en-US" sz="3197">
                  <a:solidFill>
                    <a:srgbClr val="FFFFFF"/>
                  </a:solidFill>
                  <a:latin typeface="Maven Pro Bold"/>
                </a:rPr>
                <a:t>Mục Đích:</a:t>
              </a:r>
              <a:r>
                <a:rPr lang="en-US" sz="3197">
                  <a:solidFill>
                    <a:srgbClr val="FFFFFF"/>
                  </a:solidFill>
                  <a:latin typeface="Maven Pro"/>
                </a:rPr>
                <a:t> Cung cấp nền tảng học tập toàn diện để chuẩn bị cho kỳ thi sát hạch lái xe.</a:t>
              </a:r>
            </a:p>
            <a:p>
              <a:pPr algn="just" marL="690400" indent="-345200" lvl="1">
                <a:lnSpc>
                  <a:spcPts val="4476"/>
                </a:lnSpc>
                <a:buFont typeface="Arial"/>
                <a:buChar char="•"/>
              </a:pPr>
              <a:r>
                <a:rPr lang="en-US" sz="3197">
                  <a:solidFill>
                    <a:srgbClr val="FFFFFF"/>
                  </a:solidFill>
                  <a:latin typeface="Maven Pro Bold"/>
                </a:rPr>
                <a:t>Tính Năng Chính:</a:t>
              </a:r>
            </a:p>
            <a:p>
              <a:pPr algn="just" marL="1380799" indent="-460266" lvl="2">
                <a:lnSpc>
                  <a:spcPts val="4476"/>
                </a:lnSpc>
                <a:buFont typeface="Arial"/>
                <a:buChar char="⚬"/>
              </a:pPr>
              <a:r>
                <a:rPr lang="en-US" sz="3197">
                  <a:solidFill>
                    <a:srgbClr val="FFFFFF"/>
                  </a:solidFill>
                  <a:latin typeface="Maven Pro"/>
                </a:rPr>
                <a:t>Học Lý Thuyết: Các chương và bài học được bố trí khoa học.</a:t>
              </a:r>
            </a:p>
            <a:p>
              <a:pPr algn="just" marL="1380799" indent="-460266" lvl="2">
                <a:lnSpc>
                  <a:spcPts val="4476"/>
                </a:lnSpc>
                <a:buFont typeface="Arial"/>
                <a:buChar char="⚬"/>
              </a:pPr>
              <a:r>
                <a:rPr lang="en-US" sz="3197">
                  <a:solidFill>
                    <a:srgbClr val="FFFFFF"/>
                  </a:solidFill>
                  <a:latin typeface="Maven Pro"/>
                </a:rPr>
                <a:t>Thực Hành Trắc Nghiệm: Ngân hàng câu hỏi phong phú, cập nhật thường xuyên.</a:t>
              </a:r>
            </a:p>
            <a:p>
              <a:pPr algn="just" marL="1380799" indent="-460266" lvl="2">
                <a:lnSpc>
                  <a:spcPts val="4476"/>
                </a:lnSpc>
                <a:buFont typeface="Arial"/>
                <a:buChar char="⚬"/>
              </a:pPr>
              <a:r>
                <a:rPr lang="en-US" sz="3197">
                  <a:solidFill>
                    <a:srgbClr val="FFFFFF"/>
                  </a:solidFill>
                  <a:latin typeface="Maven Pro"/>
                </a:rPr>
                <a:t>Mô Phỏng Thực Tế: Bài test trực quan mô phỏng các tình huống lái xe.</a:t>
              </a:r>
            </a:p>
            <a:p>
              <a:pPr algn="just" marL="1380799" indent="-460266" lvl="2">
                <a:lnSpc>
                  <a:spcPts val="4476"/>
                </a:lnSpc>
                <a:buFont typeface="Arial"/>
                <a:buChar char="⚬"/>
              </a:pPr>
              <a:r>
                <a:rPr lang="en-US" sz="3197">
                  <a:solidFill>
                    <a:srgbClr val="FFFFFF"/>
                  </a:solidFill>
                  <a:latin typeface="Maven Pro"/>
                </a:rPr>
                <a:t>Công Cụ Hỗ Trợ: Nhắc nhở lịch học, thống kê tiến trình học tập.</a:t>
              </a:r>
            </a:p>
            <a:p>
              <a:pPr algn="just" marL="759438" indent="-379719" lvl="1">
                <a:lnSpc>
                  <a:spcPts val="4924"/>
                </a:lnSpc>
                <a:buFont typeface="Arial"/>
                <a:buChar char="•"/>
              </a:pPr>
              <a:r>
                <a:rPr lang="en-US" sz="3517">
                  <a:solidFill>
                    <a:srgbClr val="FFFFFF"/>
                  </a:solidFill>
                  <a:latin typeface="Maven Pro Bold"/>
                </a:rPr>
                <a:t>Lợi Ích:</a:t>
              </a:r>
              <a:r>
                <a:rPr lang="en-US" sz="3517">
                  <a:solidFill>
                    <a:srgbClr val="FFFFFF"/>
                  </a:solidFill>
                  <a:latin typeface="Maven Pro"/>
                </a:rPr>
                <a:t> Giúp người dùng tự đánh giá năng lực, chuẩn bị kỹ càng, tiếp cận thông tin một cách hiệu quả và thuận tiện.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1274609" y="3982033"/>
              <a:ext cx="406913" cy="456564"/>
            </a:xfrm>
            <a:custGeom>
              <a:avLst/>
              <a:gdLst/>
              <a:ahLst/>
              <a:cxnLst/>
              <a:rect r="r" b="b" t="t" l="l"/>
              <a:pathLst>
                <a:path h="456564" w="406913">
                  <a:moveTo>
                    <a:pt x="0" y="0"/>
                  </a:moveTo>
                  <a:lnTo>
                    <a:pt x="406913" y="0"/>
                  </a:lnTo>
                  <a:lnTo>
                    <a:pt x="406913" y="456564"/>
                  </a:lnTo>
                  <a:lnTo>
                    <a:pt x="0" y="45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4609" y="5498007"/>
              <a:ext cx="406913" cy="456564"/>
            </a:xfrm>
            <a:custGeom>
              <a:avLst/>
              <a:gdLst/>
              <a:ahLst/>
              <a:cxnLst/>
              <a:rect r="r" b="b" t="t" l="l"/>
              <a:pathLst>
                <a:path h="456564" w="406913">
                  <a:moveTo>
                    <a:pt x="0" y="0"/>
                  </a:moveTo>
                  <a:lnTo>
                    <a:pt x="406913" y="0"/>
                  </a:lnTo>
                  <a:lnTo>
                    <a:pt x="406913" y="456564"/>
                  </a:lnTo>
                  <a:lnTo>
                    <a:pt x="0" y="45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4609" y="7013981"/>
              <a:ext cx="406913" cy="456564"/>
            </a:xfrm>
            <a:custGeom>
              <a:avLst/>
              <a:gdLst/>
              <a:ahLst/>
              <a:cxnLst/>
              <a:rect r="r" b="b" t="t" l="l"/>
              <a:pathLst>
                <a:path h="456564" w="406913">
                  <a:moveTo>
                    <a:pt x="0" y="0"/>
                  </a:moveTo>
                  <a:lnTo>
                    <a:pt x="406913" y="0"/>
                  </a:lnTo>
                  <a:lnTo>
                    <a:pt x="406913" y="456564"/>
                  </a:lnTo>
                  <a:lnTo>
                    <a:pt x="0" y="45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651331" y="6997"/>
            <a:ext cx="56493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Maven Pro Bold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9062" y="736544"/>
            <a:ext cx="9225488" cy="12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04"/>
              </a:lnSpc>
            </a:pPr>
            <a:r>
              <a:rPr lang="en-US" sz="7360">
                <a:solidFill>
                  <a:srgbClr val="000000"/>
                </a:solidFill>
                <a:latin typeface="Garet ExtraBold"/>
              </a:rPr>
              <a:t>UI/UX (FIGMA)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5367338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54188" y="8882641"/>
            <a:ext cx="7417206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064549" y="3878780"/>
            <a:ext cx="4184283" cy="127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04"/>
              </a:lnSpc>
            </a:pPr>
            <a:r>
              <a:rPr lang="en-US" sz="7360">
                <a:solidFill>
                  <a:srgbClr val="FFFFFF"/>
                </a:solidFill>
                <a:latin typeface="Garet"/>
              </a:rPr>
              <a:t>+80%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6421" y="928208"/>
            <a:ext cx="885763" cy="1078585"/>
            <a:chOff x="0" y="0"/>
            <a:chExt cx="2771140" cy="3374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42943" y="2594511"/>
            <a:ext cx="16230600" cy="74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aret Semi-Bold"/>
              </a:rPr>
              <a:t>Thiết Kế UI/UX Cho Ứng Dụng Ôn Thi Lái Xe Sử Dụng Figma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aret"/>
              </a:rPr>
              <a:t>Giao Diện Thân Thiện: Thiết kế đơn giản, trực quan với màu sắc và phông chữ dễ nhìn, thân thiện với người dùng.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aret"/>
              </a:rPr>
              <a:t>Trải Nghiệm Người Dùng Tối Ưu: Luồng làm việc và cấu trúc trang được đơn giản hóa để nâng cao hiệu quả sử dụng.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aret"/>
              </a:rPr>
              <a:t>Tương Tác Cao: Yếu tố tương tác nhạy bén, nâng cao trải nghiệm người dùng.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aret"/>
              </a:rPr>
              <a:t>Phân Tích Người Dùng: Thiết kế dựa trên nhu cầu thực tế của người học lái xe.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367338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54188" y="8882641"/>
            <a:ext cx="7417206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931109" y="509040"/>
            <a:ext cx="885763" cy="1078585"/>
            <a:chOff x="0" y="0"/>
            <a:chExt cx="2771140" cy="3374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956362" y="317376"/>
            <a:ext cx="3836637" cy="12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04"/>
              </a:lnSpc>
            </a:pPr>
            <a:r>
              <a:rPr lang="en-US" sz="7360">
                <a:solidFill>
                  <a:srgbClr val="000000"/>
                </a:solidFill>
                <a:latin typeface="Garet ExtraBold"/>
              </a:rPr>
              <a:t>GITHUB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2334" y="1682486"/>
            <a:ext cx="5997156" cy="5997156"/>
            <a:chOff x="0" y="0"/>
            <a:chExt cx="7996207" cy="79962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996207" cy="799620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FFE"/>
              </a:solidFill>
              <a:ln w="1905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282336" y="1254904"/>
              <a:ext cx="543153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31536">
                  <a:moveTo>
                    <a:pt x="0" y="0"/>
                  </a:moveTo>
                  <a:lnTo>
                    <a:pt x="5431536" y="0"/>
                  </a:lnTo>
                  <a:lnTo>
                    <a:pt x="5431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539866" y="2412378"/>
            <a:ext cx="10131527" cy="538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3"/>
              </a:lnSpc>
            </a:pPr>
            <a:r>
              <a:rPr lang="en-US" sz="2316">
                <a:solidFill>
                  <a:srgbClr val="000000"/>
                </a:solidFill>
                <a:latin typeface="Mont Bold"/>
              </a:rPr>
              <a:t>Sử Dụng GitHub: Quản Lý Phát Triển Ứng Dụng</a:t>
            </a:r>
          </a:p>
          <a:p>
            <a:pPr>
              <a:lnSpc>
                <a:spcPts val="3243"/>
              </a:lnSpc>
            </a:pPr>
          </a:p>
          <a:p>
            <a:pPr marL="500220" indent="-250110" lvl="1">
              <a:lnSpc>
                <a:spcPts val="3243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Mont"/>
              </a:rPr>
              <a:t>Quản Lý Mã Nguồn: Lưu trữ và theo dõi mã nguồn một cách bài bản.</a:t>
            </a:r>
          </a:p>
          <a:p>
            <a:pPr marL="500220" indent="-250110" lvl="1">
              <a:lnSpc>
                <a:spcPts val="3243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Mont"/>
              </a:rPr>
              <a:t>Hợp Tác Toàn Cầu: Cho phép đồng bộ hóa và hợp tác liền mạch giữa các nhà phát triển.</a:t>
            </a:r>
          </a:p>
          <a:p>
            <a:pPr marL="500220" indent="-250110" lvl="1">
              <a:lnSpc>
                <a:spcPts val="3243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Mont"/>
              </a:rPr>
              <a:t>Kiểm Soát Phiên Bản: Theo dõi thay đổi và quản lý các nhánh phát triển hiệu quả.</a:t>
            </a:r>
          </a:p>
          <a:p>
            <a:pPr marL="500220" indent="-250110" lvl="1">
              <a:lnSpc>
                <a:spcPts val="3243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Mont"/>
              </a:rPr>
              <a:t>Phản Hồi và Đánh Giá: Tính năng pull request và issue tracking để nâng cao chất lượng sản phẩm.</a:t>
            </a:r>
          </a:p>
          <a:p>
            <a:pPr marL="500220" indent="-250110" lvl="1">
              <a:lnSpc>
                <a:spcPts val="3243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Mont"/>
              </a:rPr>
              <a:t>Tích Hợp Công Cụ: Tự động hóa quá trình kiểm thử và triển khai với các công cụ CI/CD.</a:t>
            </a:r>
          </a:p>
          <a:p>
            <a:pPr>
              <a:lnSpc>
                <a:spcPts val="324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367338" y="8882641"/>
            <a:ext cx="3790905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54188" y="8882641"/>
            <a:ext cx="7417206" cy="0"/>
          </a:xfrm>
          <a:prstGeom prst="line">
            <a:avLst/>
          </a:prstGeom>
          <a:ln cap="rnd" w="38100">
            <a:solidFill>
              <a:srgbClr val="68902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708940"/>
            <a:ext cx="885763" cy="1078585"/>
            <a:chOff x="0" y="0"/>
            <a:chExt cx="2771140" cy="3374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8902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053438" y="489408"/>
            <a:ext cx="3724751" cy="3724751"/>
          </a:xfrm>
          <a:custGeom>
            <a:avLst/>
            <a:gdLst/>
            <a:ahLst/>
            <a:cxnLst/>
            <a:rect r="r" b="b" t="t" l="l"/>
            <a:pathLst>
              <a:path h="3724751" w="3724751">
                <a:moveTo>
                  <a:pt x="0" y="0"/>
                </a:moveTo>
                <a:lnTo>
                  <a:pt x="3724751" y="0"/>
                </a:lnTo>
                <a:lnTo>
                  <a:pt x="3724751" y="3724751"/>
                </a:lnTo>
                <a:lnTo>
                  <a:pt x="0" y="372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62175" y="-53517"/>
            <a:ext cx="8498104" cy="206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Mont Bold"/>
              </a:rPr>
              <a:t>JIRA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68596" y="5086762"/>
            <a:ext cx="583366" cy="90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4"/>
              </a:lnSpc>
            </a:pPr>
            <a:r>
              <a:rPr lang="en-US" sz="5289">
                <a:solidFill>
                  <a:srgbClr val="FFFFFF"/>
                </a:solidFill>
                <a:latin typeface="Garet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08240"/>
            <a:ext cx="16230600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Jira: Quản Lý Dự Án và Theo Dõi Lỗi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Quản Lý Dự Án: Tính năng lập kế hoạch, theo dõi và quản lý hiệu quả.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Theo Dõi Lỗi: Phát hiện và giải quyết lỗi nhanh chóng.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Tích Hợp: Dễ dàng kết nối với các công cụ phát triển khác.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Báo Cáo: Báo cáo tiến độ và hiệu suất dự án chi tiết.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8769" y="1389330"/>
            <a:ext cx="6330462" cy="4114800"/>
          </a:xfrm>
          <a:custGeom>
            <a:avLst/>
            <a:gdLst/>
            <a:ahLst/>
            <a:cxnLst/>
            <a:rect r="r" b="b" t="t" l="l"/>
            <a:pathLst>
              <a:path h="4114800" w="6330462">
                <a:moveTo>
                  <a:pt x="0" y="0"/>
                </a:moveTo>
                <a:lnTo>
                  <a:pt x="6330462" y="0"/>
                </a:lnTo>
                <a:lnTo>
                  <a:pt x="6330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01328"/>
            <a:ext cx="8338834" cy="8585672"/>
          </a:xfrm>
          <a:custGeom>
            <a:avLst/>
            <a:gdLst/>
            <a:ahLst/>
            <a:cxnLst/>
            <a:rect r="r" b="b" t="t" l="l"/>
            <a:pathLst>
              <a:path h="8585672" w="8338834">
                <a:moveTo>
                  <a:pt x="0" y="0"/>
                </a:moveTo>
                <a:lnTo>
                  <a:pt x="8338834" y="0"/>
                </a:lnTo>
                <a:lnTo>
                  <a:pt x="8338834" y="8585672"/>
                </a:lnTo>
                <a:lnTo>
                  <a:pt x="0" y="8585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0449" y="2057400"/>
            <a:ext cx="8397551" cy="8229600"/>
          </a:xfrm>
          <a:custGeom>
            <a:avLst/>
            <a:gdLst/>
            <a:ahLst/>
            <a:cxnLst/>
            <a:rect r="r" b="b" t="t" l="l"/>
            <a:pathLst>
              <a:path h="8229600" w="8397551">
                <a:moveTo>
                  <a:pt x="0" y="0"/>
                </a:moveTo>
                <a:lnTo>
                  <a:pt x="8397551" y="0"/>
                </a:lnTo>
                <a:lnTo>
                  <a:pt x="8397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3373" y="7610521"/>
            <a:ext cx="3245798" cy="28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latin typeface="Garet"/>
              </a:rPr>
              <a:t>CONTENT MARKETING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DAGBhe6HxaI</dc:identifier>
  <dcterms:modified xsi:type="dcterms:W3CDTF">2011-08-01T06:04:30Z</dcterms:modified>
  <cp:revision>1</cp:revision>
  <dc:title>Green and Blue Illustrative Technology Product Development Presentation</dc:title>
</cp:coreProperties>
</file>